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oto Sans CJK KR Bold" panose="020B0800000000000000" pitchFamily="34" charset="-128"/>
      <p:bold r:id="rId12"/>
    </p:embeddedFont>
    <p:embeddedFont>
      <p:font typeface="Noto Sans CJK KR Light" panose="020B0300000000000000" pitchFamily="34" charset="-128"/>
      <p:regular r:id="rId13"/>
    </p:embeddedFont>
    <p:embeddedFont>
      <p:font typeface="Noto Sans CJK KR Medium" panose="020B0600000000000000" pitchFamily="34" charset="-128"/>
      <p:regular r:id="rId14"/>
      <p:bold r:id="rId15"/>
    </p:embeddedFont>
    <p:embeddedFont>
      <p:font typeface="Noto Sans CJK KR Regular" panose="020B0500000000000000" pitchFamily="34" charset="-12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6" autoAdjust="0"/>
    <p:restoredTop sz="94672" autoAdjust="0"/>
  </p:normalViewPr>
  <p:slideViewPr>
    <p:cSldViewPr>
      <p:cViewPr varScale="1">
        <p:scale>
          <a:sx n="63" d="100"/>
          <a:sy n="63" d="100"/>
        </p:scale>
        <p:origin x="208" y="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600" y="6946900"/>
            <a:ext cx="11480800" cy="1155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98900" y="7340600"/>
            <a:ext cx="1004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>
                <a:solidFill>
                  <a:srgbClr val="272424"/>
                </a:solidFill>
                <a:ea typeface="Noto Sans CJK KR Regular"/>
              </a:rPr>
              <a:t>컴퓨터공학부</a:t>
            </a:r>
            <a:r>
              <a:rPr lang="en-US" sz="2000" b="0" i="0" u="none" strike="noStrike">
                <a:solidFill>
                  <a:srgbClr val="272424"/>
                </a:solidFill>
                <a:latin typeface="Noto Sans CJK KR Regular"/>
              </a:rPr>
              <a:t>    |    202301665    |    </a:t>
            </a:r>
            <a:r>
              <a:rPr lang="ko-KR" sz="2000" b="0" i="0" u="none" strike="noStrike">
                <a:solidFill>
                  <a:srgbClr val="272424"/>
                </a:solidFill>
                <a:ea typeface="Noto Sans CJK KR Regular"/>
              </a:rPr>
              <a:t>정민혁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6650" y="3632200"/>
            <a:ext cx="13462000" cy="299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0100" b="0" i="0" u="none" strike="noStrike" spc="-700" dirty="0" err="1">
                <a:solidFill>
                  <a:srgbClr val="272424"/>
                </a:solidFill>
                <a:latin typeface="Noto Sans CJK KR Medium"/>
              </a:rPr>
              <a:t>Moodiary</a:t>
            </a:r>
            <a:endParaRPr lang="en-US" sz="10100" b="0" i="0" u="none" strike="noStrike" spc="-700" dirty="0">
              <a:solidFill>
                <a:srgbClr val="272424"/>
              </a:solidFill>
              <a:latin typeface="Noto Sans CJK KR Medium"/>
            </a:endParaRPr>
          </a:p>
          <a:p>
            <a:pPr lvl="0" algn="ctr">
              <a:lnSpc>
                <a:spcPct val="99600"/>
              </a:lnSpc>
            </a:pPr>
            <a:r>
              <a:rPr lang="en-US" sz="6600" b="0" i="0" u="none" strike="noStrike" spc="-500" dirty="0">
                <a:solidFill>
                  <a:srgbClr val="272424"/>
                </a:solidFill>
                <a:latin typeface="Noto Sans CJK KR Medium"/>
              </a:rPr>
              <a:t>- </a:t>
            </a:r>
            <a:r>
              <a:rPr lang="ko-KR" altLang="en-US" sz="6600" b="0" i="0" u="none" strike="noStrike" spc="-500" dirty="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600" b="0" i="0" u="none" strike="noStrike" spc="-500" dirty="0">
                <a:solidFill>
                  <a:srgbClr val="272424"/>
                </a:solidFill>
                <a:ea typeface="Noto Sans CJK KR Medium"/>
              </a:rPr>
              <a:t>감정</a:t>
            </a:r>
            <a:r>
              <a:rPr lang="en-US" sz="6600" b="0" i="0" u="none" strike="noStrike" spc="-500" dirty="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600" b="0" i="0" u="none" strike="noStrike" spc="-500" dirty="0">
                <a:solidFill>
                  <a:srgbClr val="272424"/>
                </a:solidFill>
                <a:ea typeface="Noto Sans CJK KR Medium"/>
              </a:rPr>
              <a:t>일기장</a:t>
            </a:r>
            <a:r>
              <a:rPr lang="ko-KR" altLang="en-US" sz="6600" spc="-500" dirty="0">
                <a:solidFill>
                  <a:srgbClr val="272424"/>
                </a:solidFill>
                <a:ea typeface="Noto Sans CJK KR Medium"/>
              </a:rPr>
              <a:t> </a:t>
            </a:r>
            <a:r>
              <a:rPr lang="en-US" altLang="ko-KR" sz="6600" spc="-500" dirty="0">
                <a:solidFill>
                  <a:srgbClr val="272424"/>
                </a:solidFill>
                <a:latin typeface="Noto Sans CJK KR Medium"/>
              </a:rPr>
              <a:t>-</a:t>
            </a:r>
            <a:endParaRPr lang="ko-KR" altLang="en-US" sz="6600" spc="-500" dirty="0">
              <a:solidFill>
                <a:srgbClr val="272424"/>
              </a:solidFill>
              <a:latin typeface="Noto Sans CJK KR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24400" y="2717800"/>
            <a:ext cx="8826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200">
                <a:solidFill>
                  <a:srgbClr val="8BB2E0"/>
                </a:solidFill>
                <a:latin typeface="Noto Sans CJK KR Medium"/>
              </a:rPr>
              <a:t>MOODIARY: </a:t>
            </a:r>
            <a:r>
              <a:rPr lang="ko-KR" sz="1800" b="0" i="0" u="none" strike="noStrike" spc="200">
                <a:solidFill>
                  <a:srgbClr val="8BB2E0"/>
                </a:solidFill>
                <a:ea typeface="Noto Sans CJK KR Medium"/>
              </a:rPr>
              <a:t>감정으로</a:t>
            </a:r>
            <a:r>
              <a:rPr lang="en-US" sz="1800" b="0" i="0" u="none" strike="noStrike" spc="200">
                <a:solidFill>
                  <a:srgbClr val="8BB2E0"/>
                </a:solidFill>
                <a:latin typeface="Noto Sans CJK KR Medium"/>
              </a:rPr>
              <a:t> </a:t>
            </a:r>
            <a:r>
              <a:rPr lang="ko-KR" sz="1800" b="0" i="0" u="none" strike="noStrike" spc="200">
                <a:solidFill>
                  <a:srgbClr val="8BB2E0"/>
                </a:solidFill>
                <a:ea typeface="Noto Sans CJK KR Medium"/>
              </a:rPr>
              <a:t>하루를</a:t>
            </a:r>
            <a:r>
              <a:rPr lang="en-US" sz="1800" b="0" i="0" u="none" strike="noStrike" spc="200">
                <a:solidFill>
                  <a:srgbClr val="8BB2E0"/>
                </a:solidFill>
                <a:latin typeface="Noto Sans CJK KR Medium"/>
              </a:rPr>
              <a:t> </a:t>
            </a:r>
            <a:r>
              <a:rPr lang="ko-KR" sz="1800" b="0" i="0" u="none" strike="noStrike" spc="200">
                <a:solidFill>
                  <a:srgbClr val="8BB2E0"/>
                </a:solidFill>
                <a:ea typeface="Noto Sans CJK KR Medium"/>
              </a:rPr>
              <a:t>정리하는</a:t>
            </a:r>
            <a:r>
              <a:rPr lang="en-US" sz="1800" b="0" i="0" u="none" strike="noStrike" spc="200">
                <a:solidFill>
                  <a:srgbClr val="8BB2E0"/>
                </a:solidFill>
                <a:latin typeface="Noto Sans CJK KR Medium"/>
              </a:rPr>
              <a:t> AI </a:t>
            </a:r>
            <a:r>
              <a:rPr lang="ko-KR" sz="1800" b="0" i="0" u="none" strike="noStrike" spc="200">
                <a:solidFill>
                  <a:srgbClr val="8BB2E0"/>
                </a:solidFill>
                <a:ea typeface="Noto Sans CJK KR Medium"/>
              </a:rPr>
              <a:t>일기장</a:t>
            </a:r>
          </a:p>
          <a:p>
            <a:pPr lvl="0" algn="ctr">
              <a:lnSpc>
                <a:spcPct val="99600"/>
              </a:lnSpc>
            </a:pPr>
            <a:endParaRPr lang="ko-KR" sz="1800" b="0" i="0" u="none" strike="noStrike" spc="200">
              <a:solidFill>
                <a:srgbClr val="8BB2E0"/>
              </a:solidFill>
              <a:ea typeface="Noto Sans CJK K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97100" y="4305300"/>
            <a:ext cx="13462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100" b="0" i="0" u="none" strike="noStrike" spc="-700">
                <a:solidFill>
                  <a:srgbClr val="272424"/>
                </a:solidFill>
                <a:ea typeface="Noto Sans CJK KR Medium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4102100"/>
            <a:ext cx="71247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4102100"/>
            <a:ext cx="7124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5346700"/>
            <a:ext cx="71247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5346700"/>
            <a:ext cx="71247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6591300"/>
            <a:ext cx="7124700" cy="1054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035300" y="69342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시연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0100" y="68834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07700" y="56769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기능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설명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42500" y="56388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8000" y="56769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기술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70100" y="56388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07700" y="44323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프로젝트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설명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42500" y="43815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35300" y="44323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주제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선정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이유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70100" y="4381500"/>
            <a:ext cx="863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81500" y="21336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TABLE OF CONTENTS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3022600"/>
            <a:ext cx="5270500" cy="650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022600"/>
            <a:ext cx="5270500" cy="650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34000"/>
          </a:blip>
          <a:stretch>
            <a:fillRect/>
          </a:stretch>
        </p:blipFill>
        <p:spPr>
          <a:xfrm>
            <a:off x="889000" y="3022600"/>
            <a:ext cx="5270500" cy="650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3962400"/>
            <a:ext cx="1968500" cy="196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700" y="3962400"/>
            <a:ext cx="1968500" cy="196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9400" y="3962400"/>
            <a:ext cx="1968500" cy="196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6637000" y="3403600"/>
            <a:ext cx="4572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0972800" y="3403600"/>
            <a:ext cx="457200" cy="45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308600" y="3403600"/>
            <a:ext cx="457200" cy="457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300" y="4432300"/>
            <a:ext cx="1041400" cy="104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4600" y="4305300"/>
            <a:ext cx="12827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35000" y="4305300"/>
            <a:ext cx="1206500" cy="1066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915900" y="7480300"/>
            <a:ext cx="4254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눈에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감정의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흐름을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알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수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없고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매일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비슷한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음악이나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영화로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하루를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마무리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15900" y="6578600"/>
            <a:ext cx="3937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문제들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51700" y="7480300"/>
            <a:ext cx="3911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그날의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일화나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감정에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관련된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음악이나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영화로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하루를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마무리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51700" y="6578600"/>
            <a:ext cx="3937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음악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OR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영화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87500" y="7480299"/>
            <a:ext cx="1765300" cy="1049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2025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년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새해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목표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: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일기쓰기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7500" y="6578600"/>
            <a:ext cx="3937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일기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98900" y="1511300"/>
            <a:ext cx="760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WHY 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800" y="1841500"/>
            <a:ext cx="18034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  <p:pic>
        <p:nvPicPr>
          <p:cNvPr id="31" name="그림 30" descr="텍스트, 문서, 친필, 편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975BC8-0B40-96D3-D60C-DA7547C3B5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58" y="5175250"/>
            <a:ext cx="3204290" cy="415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400" y="3035300"/>
            <a:ext cx="8356600" cy="648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200" y="4076700"/>
            <a:ext cx="7226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3035300"/>
            <a:ext cx="7861300" cy="648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8200" y="8483600"/>
            <a:ext cx="15748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1900" y="8483600"/>
            <a:ext cx="20447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8200" y="8483600"/>
            <a:ext cx="15748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550900" y="8597900"/>
            <a:ext cx="15367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#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감정흐름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04600" y="8597900"/>
            <a:ext cx="2032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#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책</a:t>
            </a: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/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영화</a:t>
            </a: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/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음악</a:t>
            </a: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추천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53600" y="8597900"/>
            <a:ext cx="15367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#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일기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31400" y="5283200"/>
            <a:ext cx="6870700" cy="185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매일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일기를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쓰며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내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감정을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정리하고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싶었지만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,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종이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위에만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쓰는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기록은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한눈에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감정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흐름을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파악하기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어려웠습니다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 AI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가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내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일기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속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감정을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분석하여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분석된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감정을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바탕으로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음악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,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책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,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명언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등을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추천하여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하루를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감성적으로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마무리할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수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있게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도와주고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,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직관적인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감정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흐름과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점수를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통해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,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감정의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흐름을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기록하고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되돌아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볼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수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있도록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하였습니다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.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06000" y="4330700"/>
            <a:ext cx="6883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감정</a:t>
            </a: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분석</a:t>
            </a: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기반</a:t>
            </a: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일기</a:t>
            </a: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서비스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38000" y="3581400"/>
            <a:ext cx="2832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KEY POINTS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MOODiary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800" y="1841500"/>
            <a:ext cx="1803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3035300"/>
            <a:ext cx="8356600" cy="648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0" y="3479800"/>
            <a:ext cx="7226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3035300"/>
            <a:ext cx="78613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00" y="6121400"/>
            <a:ext cx="7861300" cy="359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0" y="8216900"/>
            <a:ext cx="4152900" cy="1231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525000" y="4495800"/>
            <a:ext cx="7645400" cy="349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Nginx :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사용자의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요청을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받아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정적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파일을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제공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, API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요청을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프록시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처리</a:t>
            </a:r>
          </a:p>
          <a:p>
            <a:pPr lvl="0" algn="l">
              <a:lnSpc>
                <a:spcPct val="149400"/>
              </a:lnSpc>
            </a:pP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Docker: Nginx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서버를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 err="1">
                <a:solidFill>
                  <a:srgbClr val="272424"/>
                </a:solidFill>
                <a:ea typeface="Noto Sans CJK KR Light"/>
              </a:rPr>
              <a:t>컨테이너화하여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일관된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배포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환경을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제공</a:t>
            </a:r>
          </a:p>
          <a:p>
            <a:pPr lvl="0" algn="l">
              <a:lnSpc>
                <a:spcPct val="149400"/>
              </a:lnSpc>
            </a:pPr>
            <a:r>
              <a:rPr lang="en-US" sz="2000" b="0" i="0" u="none" strike="noStrike" spc="-100" dirty="0" err="1">
                <a:solidFill>
                  <a:srgbClr val="272424"/>
                </a:solidFill>
                <a:latin typeface="Noto Sans CJK KR Light"/>
              </a:rPr>
              <a:t>Vercel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: </a:t>
            </a:r>
            <a:r>
              <a:rPr lang="ko-KR" sz="2000" b="0" i="0" u="none" strike="noStrike" spc="-100" dirty="0" err="1">
                <a:solidFill>
                  <a:srgbClr val="272424"/>
                </a:solidFill>
                <a:ea typeface="Noto Sans CJK KR Light"/>
              </a:rPr>
              <a:t>백엔드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API</a:t>
            </a:r>
            <a:r>
              <a:rPr lang="ko-KR" sz="2000" b="0" i="0" u="none" strike="noStrike" spc="-100" dirty="0" err="1">
                <a:solidFill>
                  <a:srgbClr val="272424"/>
                </a:solidFill>
                <a:ea typeface="Noto Sans CJK KR Light"/>
              </a:rPr>
              <a:t>를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서버리스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구조로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구현하여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요청에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따라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실행</a:t>
            </a:r>
          </a:p>
          <a:p>
            <a:pPr lvl="0" algn="l">
              <a:lnSpc>
                <a:spcPct val="149400"/>
              </a:lnSpc>
            </a:pP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OpenAI GPT API: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사용자의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일기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내용을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분석</a:t>
            </a:r>
          </a:p>
          <a:p>
            <a:pPr lvl="0" algn="l">
              <a:lnSpc>
                <a:spcPct val="149400"/>
              </a:lnSpc>
            </a:pP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Google Books / Spotify / TMDB API: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책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,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음악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,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영화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등의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콘텐츠를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추천</a:t>
            </a:r>
            <a:endParaRPr lang="en-US" altLang="ko-KR" sz="2000" b="0" i="0" u="none" strike="noStrike" spc="-100" dirty="0">
              <a:solidFill>
                <a:srgbClr val="272424"/>
              </a:solidFill>
              <a:ea typeface="Noto Sans CJK KR Light"/>
            </a:endParaRPr>
          </a:p>
          <a:p>
            <a:pPr>
              <a:lnSpc>
                <a:spcPct val="149400"/>
              </a:lnSpc>
            </a:pPr>
            <a:r>
              <a:rPr lang="en" altLang="ko-KR" sz="2000" spc="-100" dirty="0" err="1">
                <a:solidFill>
                  <a:srgbClr val="272424"/>
                </a:solidFill>
                <a:latin typeface="Noto Sans CJK KR Light"/>
              </a:rPr>
              <a:t>LocalStorage</a:t>
            </a:r>
            <a:r>
              <a:rPr lang="en" altLang="ko-KR" sz="2000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altLang="en-US" sz="2000" b="0" i="0" u="none" strike="noStrike" spc="-100" dirty="0">
                <a:solidFill>
                  <a:srgbClr val="272424"/>
                </a:solidFill>
                <a:ea typeface="Noto Sans CJK KR Light"/>
              </a:rPr>
              <a:t>활용</a:t>
            </a:r>
            <a:r>
              <a:rPr lang="en-US" alt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: </a:t>
            </a:r>
            <a:r>
              <a:rPr lang="ko-KR" altLang="en-US" sz="2000" b="0" i="0" u="none" strike="noStrike" spc="-100" dirty="0">
                <a:solidFill>
                  <a:srgbClr val="272424"/>
                </a:solidFill>
                <a:ea typeface="Noto Sans CJK KR Light"/>
              </a:rPr>
              <a:t>감정 분석 결과</a:t>
            </a:r>
            <a:r>
              <a:rPr lang="en-US" alt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, </a:t>
            </a:r>
            <a:r>
              <a:rPr lang="ko-KR" altLang="en-US" sz="2000" b="0" i="0" u="none" strike="noStrike" spc="-100" dirty="0">
                <a:solidFill>
                  <a:srgbClr val="272424"/>
                </a:solidFill>
                <a:ea typeface="Noto Sans CJK KR Light"/>
              </a:rPr>
              <a:t>일기 내용 등을 클라이언트 측에 저장해 브라우저를 닫았다 켜도 일기 내용을 확인</a:t>
            </a:r>
            <a:endParaRPr lang="ko-KR" sz="2000" b="0" i="0" u="none" strike="noStrike" spc="-100" dirty="0">
              <a:solidFill>
                <a:srgbClr val="272424"/>
              </a:solidFill>
              <a:ea typeface="Noto Sans CJK KR Light"/>
            </a:endParaRPr>
          </a:p>
          <a:p>
            <a:pPr lvl="0" algn="l">
              <a:lnSpc>
                <a:spcPct val="149400"/>
              </a:lnSpc>
            </a:pP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GitHub Actions (CI/CD):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코드를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 err="1">
                <a:solidFill>
                  <a:srgbClr val="272424"/>
                </a:solidFill>
                <a:ea typeface="Noto Sans CJK KR Light"/>
              </a:rPr>
              <a:t>푸시하면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자동으로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빌드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및</a:t>
            </a:r>
            <a:r>
              <a:rPr lang="en-US" sz="20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000" b="0" i="0" u="none" strike="noStrike" spc="-100" dirty="0">
                <a:solidFill>
                  <a:srgbClr val="272424"/>
                </a:solidFill>
                <a:ea typeface="Noto Sans CJK KR Light"/>
              </a:rPr>
              <a:t>배포</a:t>
            </a:r>
          </a:p>
          <a:p>
            <a:pPr lvl="0" algn="l">
              <a:lnSpc>
                <a:spcPct val="149400"/>
              </a:lnSpc>
            </a:pPr>
            <a:endParaRPr lang="ko-KR" sz="2000" b="0" i="0" u="none" strike="noStrike" spc="-100" dirty="0">
              <a:solidFill>
                <a:srgbClr val="272424"/>
              </a:solidFill>
              <a:ea typeface="Noto Sans CJK KR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31400" y="3733800"/>
            <a:ext cx="6883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기술</a:t>
            </a: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스택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기술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구성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3800" y="1841500"/>
            <a:ext cx="1803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2500" y="3022600"/>
            <a:ext cx="3835400" cy="486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3022600"/>
            <a:ext cx="3835400" cy="486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0" y="3022600"/>
            <a:ext cx="3835400" cy="486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3022600"/>
            <a:ext cx="3835400" cy="486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58900" y="4165600"/>
            <a:ext cx="31115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400" y="4165600"/>
            <a:ext cx="31115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7200" y="4165600"/>
            <a:ext cx="31115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" y="4165600"/>
            <a:ext cx="3111500" cy="71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alphaModFix amt="34000"/>
          </a:blip>
          <a:stretch>
            <a:fillRect/>
          </a:stretch>
        </p:blipFill>
        <p:spPr>
          <a:xfrm>
            <a:off x="889000" y="8267700"/>
            <a:ext cx="16611600" cy="119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8636000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8700" y="5321300"/>
            <a:ext cx="1905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200" y="5321300"/>
            <a:ext cx="1905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47700" y="5321300"/>
            <a:ext cx="190500" cy="292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90700" y="8648700"/>
            <a:ext cx="14782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전체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서비스는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 GitHub Actions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를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통한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 CI/CD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자동화로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유지되며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,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개발부터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배포까지의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과정을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효율적으로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Medium"/>
              </a:rPr>
              <a:t>관리합니다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Medium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09700" y="5245100"/>
            <a:ext cx="30607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외부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API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연동</a:t>
            </a:r>
          </a:p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해당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연혁에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대해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넣어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주세요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관련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내용을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입력하세요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이곳에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상세설명을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작성해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주세요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71600" y="4343400"/>
            <a:ext cx="3086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AI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분석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&amp;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콘텐츠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추천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05000" y="36322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STEP.04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55200" y="5245100"/>
            <a:ext cx="30607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Vercel Serverless Functions </a:t>
            </a:r>
          </a:p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프론트엔드에서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발생한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API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요청은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서버리스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방식으로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구현된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Vercel Functions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전달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17100" y="4343400"/>
            <a:ext cx="3086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비즈니스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로직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처리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50500" y="36322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STEP.03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88000" y="5245100"/>
            <a:ext cx="3060700" cy="212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사용자의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요청은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Nginx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가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        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받아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정적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리소스를</a:t>
            </a:r>
            <a:r>
              <a:rPr lang="en-US" altLang="ko-KR" sz="1800" b="0" i="0" u="none" strike="noStrike" spc="-100" dirty="0">
                <a:solidFill>
                  <a:srgbClr val="272424"/>
                </a:solidFill>
                <a:latin typeface="Noto Sans CJK KR Light"/>
                <a:ea typeface="Noto Sans CJK KR Light"/>
              </a:rPr>
              <a:t> </a:t>
            </a:r>
            <a:r>
              <a:rPr lang="ko-KR" altLang="en-US" sz="1800" b="0" i="0" u="none" strike="noStrike" spc="-100" dirty="0">
                <a:solidFill>
                  <a:srgbClr val="272424"/>
                </a:solidFill>
                <a:latin typeface="Noto Sans CJK KR Light"/>
                <a:ea typeface="Noto Sans CJK KR Light"/>
              </a:rPr>
              <a:t>제공</a:t>
            </a:r>
            <a:r>
              <a:rPr lang="en-US" altLang="ko-KR" sz="1800" b="0" i="0" u="none" strike="noStrike" spc="-100" dirty="0">
                <a:solidFill>
                  <a:srgbClr val="272424"/>
                </a:solidFill>
                <a:latin typeface="Noto Sans CJK KR Light"/>
                <a:ea typeface="Noto Sans CJK KR Light"/>
              </a:rPr>
              <a:t>,</a:t>
            </a:r>
            <a:r>
              <a:rPr lang="ko-KR" altLang="en-US" sz="1800" b="0" i="0" u="none" strike="noStrike" spc="-100" dirty="0">
                <a:solidFill>
                  <a:srgbClr val="272424"/>
                </a:solidFill>
                <a:latin typeface="Noto Sans CJK KR Light"/>
                <a:ea typeface="Noto Sans CJK KR Light"/>
              </a:rPr>
              <a:t> 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API  </a:t>
            </a:r>
          </a:p>
          <a:p>
            <a:pPr lvl="0" algn="l">
              <a:lnSpc>
                <a:spcPct val="132800"/>
              </a:lnSpc>
            </a:pPr>
            <a:r>
              <a:rPr lang="en-US" altLang="ko-KR" spc="-100" dirty="0">
                <a:solidFill>
                  <a:srgbClr val="272424"/>
                </a:solidFill>
                <a:latin typeface="Noto Sans CJK KR Light"/>
                <a:ea typeface="Noto Sans CJK KR Light"/>
              </a:rPr>
              <a:t>      </a:t>
            </a:r>
            <a:r>
              <a:rPr lang="ko-KR" altLang="en-US" spc="-100" dirty="0">
                <a:solidFill>
                  <a:srgbClr val="272424"/>
                </a:solidFill>
                <a:latin typeface="Noto Sans CJK KR Light"/>
                <a:ea typeface="Noto Sans CJK KR Light"/>
              </a:rPr>
              <a:t>  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요청을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프록시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처리</a:t>
            </a:r>
          </a:p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해당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Nginx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서버는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Docker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로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 err="1">
                <a:solidFill>
                  <a:srgbClr val="272424"/>
                </a:solidFill>
                <a:ea typeface="Noto Sans CJK KR Light"/>
              </a:rPr>
              <a:t>컨테이너화되어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환경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간의</a:t>
            </a: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        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일관성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보장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49900" y="4178300"/>
            <a:ext cx="30861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정적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파일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제공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및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요청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처리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83300" y="36322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STEP.02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0800" y="5245100"/>
            <a:ext cx="30607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React + Vite</a:t>
            </a:r>
          </a:p>
          <a:p>
            <a:pPr marL="342900" lvl="0" indent="-342900" algn="l">
              <a:lnSpc>
                <a:spcPct val="132800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프론트엔드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화면은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React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     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기반으로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구성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2700" y="4343400"/>
            <a:ext cx="3086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사용자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인터페이스</a:t>
            </a:r>
            <a:r>
              <a:rPr lang="en-US" sz="21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272424"/>
                </a:solidFill>
                <a:ea typeface="Noto Sans CJK KR Medium"/>
              </a:rPr>
              <a:t>구현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28800" y="36322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STEP.01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기술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구성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흐름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6200" y="18415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" y="2806700"/>
            <a:ext cx="5600700" cy="6934200"/>
          </a:xfrm>
          <a:prstGeom prst="rect">
            <a:avLst/>
          </a:prstGeom>
          <a:effectLst>
            <a:outerShdw blurRad="234227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0" y="2806700"/>
            <a:ext cx="5600700" cy="6934200"/>
          </a:xfrm>
          <a:prstGeom prst="rect">
            <a:avLst/>
          </a:prstGeom>
          <a:effectLst>
            <a:outerShdw blurRad="234227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79300" y="2806700"/>
            <a:ext cx="5600700" cy="3429000"/>
          </a:xfrm>
          <a:prstGeom prst="rect">
            <a:avLst/>
          </a:prstGeom>
          <a:effectLst>
            <a:outerShdw blurRad="87886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79300" y="6311900"/>
            <a:ext cx="5600700" cy="3429000"/>
          </a:xfrm>
          <a:prstGeom prst="rect">
            <a:avLst/>
          </a:prstGeom>
          <a:effectLst>
            <a:outerShdw blurRad="87886" dir="2700000">
              <a:srgbClr val="000000">
                <a:alpha val="5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기능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6200" y="18415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" y="2806700"/>
            <a:ext cx="5600700" cy="6934200"/>
          </a:xfrm>
          <a:prstGeom prst="rect">
            <a:avLst/>
          </a:prstGeom>
          <a:effectLst>
            <a:outerShdw blurRad="234227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0" y="2806700"/>
            <a:ext cx="5600700" cy="6934200"/>
          </a:xfrm>
          <a:prstGeom prst="rect">
            <a:avLst/>
          </a:prstGeom>
          <a:effectLst>
            <a:outerShdw blurRad="234227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79300" y="2806700"/>
            <a:ext cx="5600700" cy="6934200"/>
          </a:xfrm>
          <a:prstGeom prst="rect">
            <a:avLst/>
          </a:prstGeom>
          <a:effectLst>
            <a:outerShdw blurRad="234227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기능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설명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6200" y="18415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시연동영상 1">
            <a:hlinkClick r:id="" action="ppaction://media"/>
            <a:extLst>
              <a:ext uri="{FF2B5EF4-FFF2-40B4-BE49-F238E27FC236}">
                <a16:creationId xmlns:a16="http://schemas.microsoft.com/office/drawing/2014/main" id="{03F369FE-6C10-071A-C43E-CAE72BD65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7794" r="17875"/>
          <a:stretch/>
        </p:blipFill>
        <p:spPr>
          <a:xfrm>
            <a:off x="889000" y="2628900"/>
            <a:ext cx="8191500" cy="7162552"/>
          </a:xfrm>
          <a:prstGeom prst="roundRect">
            <a:avLst>
              <a:gd name="adj" fmla="val 3577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 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시연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영상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6200" y="18415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웹프로그래밍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학기프로젝트</a:t>
            </a: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_</a:t>
            </a:r>
            <a:r>
              <a:rPr lang="ko-KR" sz="1300" b="0" i="0" u="none" strike="noStrike" spc="200">
                <a:solidFill>
                  <a:srgbClr val="9E9E9E"/>
                </a:solidFill>
                <a:ea typeface="Noto Sans CJK KR Regular"/>
              </a:rPr>
              <a:t>발표</a:t>
            </a:r>
          </a:p>
        </p:txBody>
      </p:sp>
      <p:pic>
        <p:nvPicPr>
          <p:cNvPr id="25" name="시연동영상2">
            <a:hlinkClick r:id="" action="ppaction://media"/>
            <a:extLst>
              <a:ext uri="{FF2B5EF4-FFF2-40B4-BE49-F238E27FC236}">
                <a16:creationId xmlns:a16="http://schemas.microsoft.com/office/drawing/2014/main" id="{9AD4CCEC-1539-7CE4-69D9-C21907AEAA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 l="18016" r="17653"/>
          <a:stretch/>
        </p:blipFill>
        <p:spPr>
          <a:xfrm>
            <a:off x="9296400" y="2609850"/>
            <a:ext cx="8191500" cy="716255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8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430</Words>
  <Application>Microsoft Macintosh PowerPoint</Application>
  <PresentationFormat>사용자 지정</PresentationFormat>
  <Paragraphs>87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Noto Sans CJK KR Regular</vt:lpstr>
      <vt:lpstr>Arial</vt:lpstr>
      <vt:lpstr>Noto Sans CJK KR Light</vt:lpstr>
      <vt:lpstr>Noto Sans CJK KR Bold</vt:lpstr>
      <vt:lpstr>Noto Sans CJK KR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정민혁/컴퓨터공학부</cp:lastModifiedBy>
  <cp:revision>2</cp:revision>
  <dcterms:created xsi:type="dcterms:W3CDTF">2006-08-16T00:00:00Z</dcterms:created>
  <dcterms:modified xsi:type="dcterms:W3CDTF">2025-05-27T05:10:45Z</dcterms:modified>
</cp:coreProperties>
</file>